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3.xml" ContentType="application/vnd.openxmlformats-officedocument.presentationml.tags+xml"/>
  <Override PartName="/ppt/notesSlides/notesSlide1.xml" ContentType="application/vnd.openxmlformats-officedocument.presentationml.notesSlide+xml"/>
  <Override PartName="/ppt/tags/tag64.xml" ContentType="application/vnd.openxmlformats-officedocument.presentationml.tags+xml"/>
  <Override PartName="/ppt/notesSlides/notesSlide2.xml" ContentType="application/vnd.openxmlformats-officedocument.presentationml.notesSlide+xml"/>
  <Override PartName="/ppt/tags/tag65.xml" ContentType="application/vnd.openxmlformats-officedocument.presentationml.tags+xml"/>
  <Override PartName="/ppt/notesSlides/notesSlide3.xml" ContentType="application/vnd.openxmlformats-officedocument.presentationml.notesSlide+xml"/>
  <Override PartName="/ppt/tags/tag66.xml" ContentType="application/vnd.openxmlformats-officedocument.presentationml.tags+xml"/>
  <Override PartName="/ppt/notesSlides/notesSlide4.xml" ContentType="application/vnd.openxmlformats-officedocument.presentationml.notesSlide+xml"/>
  <Override PartName="/ppt/tags/tag67.xml" ContentType="application/vnd.openxmlformats-officedocument.presentationml.tags+xml"/>
  <Override PartName="/ppt/notesSlides/notesSlide5.xml" ContentType="application/vnd.openxmlformats-officedocument.presentationml.notesSlide+xml"/>
  <Override PartName="/ppt/tags/tag68.xml" ContentType="application/vnd.openxmlformats-officedocument.presentationml.tags+xml"/>
  <Override PartName="/ppt/notesSlides/notesSlide6.xml" ContentType="application/vnd.openxmlformats-officedocument.presentationml.notesSlide+xml"/>
  <Override PartName="/ppt/tags/tag69.xml" ContentType="application/vnd.openxmlformats-officedocument.presentationml.tags+xml"/>
  <Override PartName="/ppt/notesSlides/notesSlide7.xml" ContentType="application/vnd.openxmlformats-officedocument.presentationml.notesSlide+xml"/>
  <Override PartName="/ppt/tags/tag70.xml" ContentType="application/vnd.openxmlformats-officedocument.presentationml.tags+xml"/>
  <Override PartName="/ppt/notesSlides/notesSlide8.xml" ContentType="application/vnd.openxmlformats-officedocument.presentationml.notesSlide+xml"/>
  <Override PartName="/ppt/tags/tag71.xml" ContentType="application/vnd.openxmlformats-officedocument.presentationml.tags+xml"/>
  <Override PartName="/ppt/notesSlides/notesSlide9.xml" ContentType="application/vnd.openxmlformats-officedocument.presentationml.notesSlide+xml"/>
  <Override PartName="/ppt/tags/tag72.xml" ContentType="application/vnd.openxmlformats-officedocument.presentationml.tags+xml"/>
  <Override PartName="/ppt/notesSlides/notesSlide10.xml" ContentType="application/vnd.openxmlformats-officedocument.presentationml.notesSlide+xml"/>
  <Override PartName="/ppt/tags/tag73.xml" ContentType="application/vnd.openxmlformats-officedocument.presentationml.tags+xml"/>
  <Override PartName="/ppt/notesSlides/notesSlide11.xml" ContentType="application/vnd.openxmlformats-officedocument.presentationml.notesSlide+xml"/>
  <Override PartName="/ppt/tags/tag74.xml" ContentType="application/vnd.openxmlformats-officedocument.presentationml.tags+xml"/>
  <Override PartName="/ppt/notesSlides/notesSlide12.xml" ContentType="application/vnd.openxmlformats-officedocument.presentationml.notesSlide+xml"/>
  <Override PartName="/ppt/tags/tag75.xml" ContentType="application/vnd.openxmlformats-officedocument.presentationml.tags+xml"/>
  <Override PartName="/ppt/notesSlides/notesSlide13.xml" ContentType="application/vnd.openxmlformats-officedocument.presentationml.notesSlide+xml"/>
  <Override PartName="/ppt/tags/tag76.xml" ContentType="application/vnd.openxmlformats-officedocument.presentationml.tags+xml"/>
  <Override PartName="/ppt/notesSlides/notesSlide14.xml" ContentType="application/vnd.openxmlformats-officedocument.presentationml.notesSlide+xml"/>
  <Override PartName="/ppt/tags/tag77.xml" ContentType="application/vnd.openxmlformats-officedocument.presentationml.tags+xml"/>
  <Override PartName="/ppt/notesSlides/notesSlide15.xml" ContentType="application/vnd.openxmlformats-officedocument.presentationml.notesSlide+xml"/>
  <Override PartName="/ppt/tags/tag78.xml" ContentType="application/vnd.openxmlformats-officedocument.presentationml.tags+xml"/>
  <Override PartName="/ppt/notesSlides/notesSlide16.xml" ContentType="application/vnd.openxmlformats-officedocument.presentationml.notesSlide+xml"/>
  <Override PartName="/ppt/tags/tag79.xml" ContentType="application/vnd.openxmlformats-officedocument.presentationml.tags+xml"/>
  <Override PartName="/ppt/notesSlides/notesSlide17.xml" ContentType="application/vnd.openxmlformats-officedocument.presentationml.notesSlide+xml"/>
  <Override PartName="/ppt/tags/tag80.xml" ContentType="application/vnd.openxmlformats-officedocument.presentationml.tags+xml"/>
  <Override PartName="/ppt/notesSlides/notesSlide18.xml" ContentType="application/vnd.openxmlformats-officedocument.presentationml.notesSlide+xml"/>
  <Override PartName="/ppt/tags/tag81.xml" ContentType="application/vnd.openxmlformats-officedocument.presentationml.tags+xml"/>
  <Override PartName="/ppt/notesSlides/notesSlide19.xml" ContentType="application/vnd.openxmlformats-officedocument.presentationml.notesSlide+xml"/>
  <Override PartName="/ppt/tags/tag82.xml" ContentType="application/vnd.openxmlformats-officedocument.presentationml.tags+xml"/>
  <Override PartName="/ppt/notesSlides/notesSlide20.xml" ContentType="application/vnd.openxmlformats-officedocument.presentationml.notesSlide+xml"/>
  <Override PartName="/ppt/tags/tag83.xml" ContentType="application/vnd.openxmlformats-officedocument.presentationml.tags+xml"/>
  <Override PartName="/ppt/notesSlides/notesSlide21.xml" ContentType="application/vnd.openxmlformats-officedocument.presentationml.notesSlide+xml"/>
  <Override PartName="/ppt/tags/tag84.xml" ContentType="application/vnd.openxmlformats-officedocument.presentationml.tags+xml"/>
  <Override PartName="/ppt/notesSlides/notesSlide22.xml" ContentType="application/vnd.openxmlformats-officedocument.presentationml.notesSlide+xml"/>
  <Override PartName="/ppt/tags/tag85.xml" ContentType="application/vnd.openxmlformats-officedocument.presentationml.tags+xml"/>
  <Override PartName="/ppt/notesSlides/notesSlide23.xml" ContentType="application/vnd.openxmlformats-officedocument.presentationml.notesSlide+xml"/>
  <Override PartName="/ppt/tags/tag86.xml" ContentType="application/vnd.openxmlformats-officedocument.presentationml.tags+xml"/>
  <Override PartName="/ppt/notesSlides/notesSlide24.xml" ContentType="application/vnd.openxmlformats-officedocument.presentationml.notesSlide+xml"/>
  <Override PartName="/ppt/tags/tag87.xml" ContentType="application/vnd.openxmlformats-officedocument.presentationml.tags+xml"/>
  <Override PartName="/ppt/notesSlides/notesSlide25.xml" ContentType="application/vnd.openxmlformats-officedocument.presentationml.notesSlide+xml"/>
  <Override PartName="/ppt/tags/tag88.xml" ContentType="application/vnd.openxmlformats-officedocument.presentationml.tags+xml"/>
  <Override PartName="/ppt/notesSlides/notesSlide26.xml" ContentType="application/vnd.openxmlformats-officedocument.presentationml.notesSlide+xml"/>
  <Override PartName="/ppt/tags/tag89.xml" ContentType="application/vnd.openxmlformats-officedocument.presentationml.tags+xml"/>
  <Override PartName="/ppt/notesSlides/notesSlide27.xml" ContentType="application/vnd.openxmlformats-officedocument.presentationml.notesSlide+xml"/>
  <Override PartName="/ppt/tags/tag90.xml" ContentType="application/vnd.openxmlformats-officedocument.presentationml.tags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86" r:id="rId4"/>
    <p:sldId id="287" r:id="rId5"/>
    <p:sldId id="291" r:id="rId6"/>
    <p:sldId id="292" r:id="rId7"/>
    <p:sldId id="315" r:id="rId8"/>
    <p:sldId id="294" r:id="rId9"/>
    <p:sldId id="295" r:id="rId10"/>
    <p:sldId id="297" r:id="rId11"/>
    <p:sldId id="296" r:id="rId12"/>
    <p:sldId id="299" r:id="rId13"/>
    <p:sldId id="300" r:id="rId14"/>
    <p:sldId id="302" r:id="rId15"/>
    <p:sldId id="303" r:id="rId16"/>
    <p:sldId id="304" r:id="rId17"/>
    <p:sldId id="305" r:id="rId18"/>
    <p:sldId id="307" r:id="rId19"/>
    <p:sldId id="306" r:id="rId20"/>
    <p:sldId id="308" r:id="rId21"/>
    <p:sldId id="309" r:id="rId22"/>
    <p:sldId id="310" r:id="rId23"/>
    <p:sldId id="311" r:id="rId24"/>
    <p:sldId id="312" r:id="rId25"/>
    <p:sldId id="313" r:id="rId26"/>
    <p:sldId id="314" r:id="rId27"/>
    <p:sldId id="264" r:id="rId28"/>
    <p:sldId id="278" r:id="rId29"/>
  </p:sldIdLst>
  <p:sldSz cx="12192000" cy="6858000"/>
  <p:notesSz cx="9144000" cy="6858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4440"/>
    <a:srgbClr val="E7F2F8"/>
    <a:srgbClr val="A9CFE3"/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78" autoAdjust="0"/>
    <p:restoredTop sz="92308" autoAdjust="0"/>
  </p:normalViewPr>
  <p:slideViewPr>
    <p:cSldViewPr snapToGrid="0">
      <p:cViewPr varScale="1">
        <p:scale>
          <a:sx n="59" d="100"/>
          <a:sy n="59" d="100"/>
        </p:scale>
        <p:origin x="940" y="28"/>
      </p:cViewPr>
      <p:guideLst>
        <p:guide orient="horz" pos="2097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2022/5/16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669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路径规划算法得到的路径存在较大程度的转弯</a:t>
            </a:r>
            <a:r>
              <a:rPr lang="en-US" altLang="zh-CN" dirty="0"/>
              <a:t>, </a:t>
            </a:r>
          </a:p>
          <a:p>
            <a:r>
              <a:rPr lang="zh-CN" altLang="en-US" dirty="0"/>
              <a:t>不利于路径跟踪控制</a:t>
            </a:r>
            <a:r>
              <a:rPr lang="en-US" altLang="zh-CN" dirty="0"/>
              <a:t>, </a:t>
            </a:r>
            <a:r>
              <a:rPr lang="zh-CN" altLang="en-US" dirty="0"/>
              <a:t>这里通过样条法平滑路径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870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8123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19217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1407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3778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6732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32092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32019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428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2530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6320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19252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5471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0645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02300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6717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242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“天象一号”无人船可以测量特定区域的气象、水文参数，提供风速、风向、气温、水温等数据</a:t>
            </a:r>
            <a:r>
              <a:rPr lang="en-US" altLang="zh-CN" dirty="0"/>
              <a:t>.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154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2694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3758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6014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002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01962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356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2022/5/16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4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5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7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8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9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0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1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4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5.xml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6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7.xml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8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9.xml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0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0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153"/>
          <p:cNvPicPr>
            <a:picLocks noChangeAspect="1"/>
          </p:cNvPicPr>
          <p:nvPr/>
        </p:nvPicPr>
        <p:blipFill>
          <a:blip r:embed="rId4"/>
          <a:srcRect t="22591" b="13766"/>
          <a:stretch>
            <a:fillRect/>
          </a:stretch>
        </p:blipFill>
        <p:spPr>
          <a:xfrm>
            <a:off x="4445" y="2172970"/>
            <a:ext cx="7863205" cy="500443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379761" y="2095969"/>
            <a:ext cx="69770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zh-CN" sz="3200" kern="100" dirty="0">
                <a:solidFill>
                  <a:srgbClr val="000000"/>
                </a:solidFill>
                <a:effectLst/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面向多任务点的无人艇协同路径规划与跟踪控制方法研究</a:t>
            </a:r>
            <a:endParaRPr lang="en-US" altLang="zh-CN" sz="3200" dirty="0">
              <a:solidFill>
                <a:srgbClr val="4F4440"/>
              </a:solidFill>
              <a:latin typeface="思源黑体" panose="020B0400000000000000" pitchFamily="34" charset="-122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132437" y="3607936"/>
            <a:ext cx="2352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指导老师</a:t>
            </a:r>
            <a:r>
              <a:rPr lang="en-US" altLang="zh-CN" sz="20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: </a:t>
            </a:r>
            <a:r>
              <a:rPr lang="zh-CN" altLang="en-US" sz="20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姚鹏</a:t>
            </a:r>
            <a:endParaRPr lang="en-US" altLang="zh-CN" sz="2000" dirty="0">
              <a:solidFill>
                <a:srgbClr val="4F4440"/>
              </a:solidFill>
              <a:latin typeface="思源黑体" panose="020B0400000000000000" pitchFamily="34" charset="-122"/>
              <a:ea typeface="思源黑体" panose="020B0400000000000000" pitchFamily="34" charset="-122"/>
            </a:endParaRPr>
          </a:p>
          <a:p>
            <a:r>
              <a:rPr lang="zh-CN" altLang="en-US" sz="20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汇报人</a:t>
            </a:r>
            <a:r>
              <a:rPr lang="en-US" altLang="zh-CN" sz="20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: </a:t>
            </a:r>
            <a:r>
              <a:rPr lang="zh-CN" altLang="en-US" sz="20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张克明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8364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无人艇协同路径跟踪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路径平滑算法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FE88322-6777-C579-6D9D-C888768CB5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1833" y="948247"/>
            <a:ext cx="5708333" cy="570833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16941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8364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路径平滑算法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3B424DC-2F0F-B00F-E96B-3CB974CCBC55}"/>
              </a:ext>
            </a:extLst>
          </p:cNvPr>
          <p:cNvSpPr txBox="1"/>
          <p:nvPr/>
        </p:nvSpPr>
        <p:spPr>
          <a:xfrm>
            <a:off x="914400" y="1349750"/>
            <a:ext cx="934472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B 样条曲线</a:t>
            </a:r>
            <a:r>
              <a:rPr lang="zh-CN" altLang="en-US" sz="2000" dirty="0"/>
              <a:t>是对贝塞尔曲线的推广，在保留贝塞尔曲线具有的优点同时以外，弥补其缺陷，从而用更低阶曲线获得更好的拟合效果。</a:t>
            </a:r>
            <a:endParaRPr lang="en-US" altLang="zh-CN" sz="2000" dirty="0"/>
          </a:p>
          <a:p>
            <a:r>
              <a:rPr lang="en-US" altLang="zh-CN" sz="2000" dirty="0"/>
              <a:t>k </a:t>
            </a:r>
            <a:r>
              <a:rPr lang="zh-CN" altLang="en-US" sz="2000" dirty="0"/>
              <a:t>阶</a:t>
            </a:r>
            <a:r>
              <a:rPr lang="en-US" altLang="zh-CN" sz="2000" dirty="0"/>
              <a:t>B</a:t>
            </a:r>
            <a:r>
              <a:rPr lang="zh-CN" altLang="en-US" sz="2000" dirty="0"/>
              <a:t>样条曲线的定义式</a:t>
            </a:r>
            <a:r>
              <a:rPr lang="en-US" altLang="zh-CN" sz="2000" dirty="0"/>
              <a:t>:</a:t>
            </a:r>
            <a:endParaRPr lang="zh-CN" altLang="en-US" sz="2000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59711BF-B999-CB71-1556-FD3DB8218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625" y="2336134"/>
            <a:ext cx="3529383" cy="119498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DDE956F9-64C7-4AF7-9624-204CE0EDD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625" y="3531122"/>
            <a:ext cx="6496384" cy="1746340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43D91BCB-80AA-7ACD-F24D-E767622C3D0C}"/>
              </a:ext>
            </a:extLst>
          </p:cNvPr>
          <p:cNvSpPr txBox="1"/>
          <p:nvPr/>
        </p:nvSpPr>
        <p:spPr>
          <a:xfrm>
            <a:off x="785789" y="5759945"/>
            <a:ext cx="792278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采用三次 </a:t>
            </a:r>
            <a:r>
              <a:rPr lang="en-US" altLang="zh-CN" sz="2000" dirty="0"/>
              <a:t>B </a:t>
            </a:r>
            <a:r>
              <a:rPr lang="zh-CN" altLang="en-US" sz="2000" dirty="0"/>
              <a:t>样条曲线对无人艇路径规划算法得到的结果进行平滑处理</a:t>
            </a:r>
            <a:endParaRPr lang="en-US" altLang="zh-CN" sz="2000" dirty="0"/>
          </a:p>
          <a:p>
            <a:r>
              <a:rPr lang="zh-CN" altLang="en-US" sz="2000" dirty="0"/>
              <a:t>这样可以保证平滑之后的结果曲率连续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7391BD00-474E-CE78-29F4-C72EC59FEE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5479105"/>
            <a:ext cx="2636256" cy="126956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89991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8364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路径平滑算法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3B424DC-2F0F-B00F-E96B-3CB974CCBC55}"/>
              </a:ext>
            </a:extLst>
          </p:cNvPr>
          <p:cNvSpPr txBox="1"/>
          <p:nvPr/>
        </p:nvSpPr>
        <p:spPr>
          <a:xfrm>
            <a:off x="779206" y="1228808"/>
            <a:ext cx="93447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路径点作为控制点</a:t>
            </a:r>
            <a:r>
              <a:rPr lang="en-US" altLang="zh-CN" sz="2000" dirty="0"/>
              <a:t>, </a:t>
            </a:r>
            <a:r>
              <a:rPr lang="zh-CN" altLang="en-US" sz="2000" dirty="0"/>
              <a:t>直接影响了路径平滑的结果</a:t>
            </a:r>
            <a:r>
              <a:rPr lang="en-US" altLang="zh-CN" sz="2000" dirty="0"/>
              <a:t>. </a:t>
            </a:r>
            <a:r>
              <a:rPr lang="zh-CN" altLang="en-US" sz="2000" dirty="0"/>
              <a:t>平滑分两次进行</a:t>
            </a:r>
            <a:endParaRPr lang="en-US" altLang="zh-CN" sz="2000" dirty="0"/>
          </a:p>
          <a:p>
            <a:r>
              <a:rPr lang="zh-CN" altLang="en-US" sz="2000" dirty="0"/>
              <a:t>第一次等间隔取路径点</a:t>
            </a:r>
            <a:r>
              <a:rPr lang="en-US" altLang="zh-CN" sz="2000" dirty="0"/>
              <a:t>, </a:t>
            </a:r>
            <a:r>
              <a:rPr lang="zh-CN" altLang="en-US" sz="2000" dirty="0"/>
              <a:t>第二次在第一次的基础上进行平滑</a:t>
            </a:r>
          </a:p>
        </p:txBody>
      </p:sp>
      <p:pic>
        <p:nvPicPr>
          <p:cNvPr id="3" name="图形 2">
            <a:extLst>
              <a:ext uri="{FF2B5EF4-FFF2-40B4-BE49-F238E27FC236}">
                <a16:creationId xmlns:a16="http://schemas.microsoft.com/office/drawing/2014/main" id="{836B0D56-4CDF-6E80-9B2C-739F417514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7134" y="1879379"/>
            <a:ext cx="3065010" cy="424484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1B79184-5A07-EF2F-9A75-CA7DD1041796}"/>
              </a:ext>
            </a:extLst>
          </p:cNvPr>
          <p:cNvSpPr txBox="1"/>
          <p:nvPr/>
        </p:nvSpPr>
        <p:spPr>
          <a:xfrm>
            <a:off x="2013858" y="6221610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原始路径点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B38152C-8B2E-40BB-56B3-8CF83085E4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1175" y="1879379"/>
            <a:ext cx="3206915" cy="421026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B4E482E-3847-3251-3666-12F94CC4DF40}"/>
              </a:ext>
            </a:extLst>
          </p:cNvPr>
          <p:cNvSpPr txBox="1"/>
          <p:nvPr/>
        </p:nvSpPr>
        <p:spPr>
          <a:xfrm>
            <a:off x="5350634" y="624994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初次平滑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C7903CF-8007-510D-CF3F-F258E4CEB4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51929" y="1923831"/>
            <a:ext cx="3327571" cy="4121362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359F3F67-D356-E085-8789-AC000A11B91E}"/>
              </a:ext>
            </a:extLst>
          </p:cNvPr>
          <p:cNvSpPr txBox="1"/>
          <p:nvPr/>
        </p:nvSpPr>
        <p:spPr>
          <a:xfrm>
            <a:off x="8951686" y="6262370"/>
            <a:ext cx="1988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二次平滑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76167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8364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路径平滑算法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3B424DC-2F0F-B00F-E96B-3CB974CCBC55}"/>
              </a:ext>
            </a:extLst>
          </p:cNvPr>
          <p:cNvSpPr txBox="1"/>
          <p:nvPr/>
        </p:nvSpPr>
        <p:spPr>
          <a:xfrm>
            <a:off x="1207994" y="1331624"/>
            <a:ext cx="9344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通过控制第一次平滑沿原始路径等间隔采样的距离</a:t>
            </a:r>
            <a:r>
              <a:rPr lang="en-US" altLang="zh-CN" sz="2000" dirty="0"/>
              <a:t>, </a:t>
            </a:r>
            <a:r>
              <a:rPr lang="zh-CN" altLang="en-US" sz="2000" dirty="0"/>
              <a:t>控制最终路径平滑程度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66648C6-2A2E-8911-4F6A-80A94AB776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1996081"/>
            <a:ext cx="9931910" cy="464843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86643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8364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无人艇数学模型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FC9C41-9C60-60DB-798C-E3C848E111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927" y="1223143"/>
            <a:ext cx="6330870" cy="51831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3B72B7E-ABC8-9FA2-F328-62376EAEB7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3797" y="4064233"/>
            <a:ext cx="5033939" cy="231806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AEFB64A-2F58-99D2-8544-0B8C094AEB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3798" y="1777508"/>
            <a:ext cx="3591174" cy="141903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DA696F8-E832-4FD0-8FD3-A5BB108F2907}"/>
              </a:ext>
            </a:extLst>
          </p:cNvPr>
          <p:cNvSpPr txBox="1"/>
          <p:nvPr/>
        </p:nvSpPr>
        <p:spPr>
          <a:xfrm>
            <a:off x="6793797" y="1417354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地球坐标系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BC22E89-BC33-27FA-CF03-FC23CAE99F81}"/>
              </a:ext>
            </a:extLst>
          </p:cNvPr>
          <p:cNvSpPr txBox="1"/>
          <p:nvPr/>
        </p:nvSpPr>
        <p:spPr>
          <a:xfrm>
            <a:off x="6793797" y="3608053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艇体坐标系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24349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8364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无人艇数学模型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FB5C47-0C29-73B1-EBA3-CF852951DE58}"/>
              </a:ext>
            </a:extLst>
          </p:cNvPr>
          <p:cNvSpPr txBox="1"/>
          <p:nvPr/>
        </p:nvSpPr>
        <p:spPr>
          <a:xfrm>
            <a:off x="942491" y="4733748"/>
            <a:ext cx="578395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无人艇运动控制难点</a:t>
            </a:r>
            <a:r>
              <a:rPr lang="en-US" altLang="zh-CN" sz="2000" dirty="0"/>
              <a:t>:</a:t>
            </a:r>
          </a:p>
          <a:p>
            <a:endParaRPr lang="en-US" altLang="zh-CN" sz="2000" dirty="0"/>
          </a:p>
          <a:p>
            <a:pPr marL="342900" indent="-342900">
              <a:buAutoNum type="arabicPeriod"/>
            </a:pPr>
            <a:r>
              <a:rPr lang="zh-CN" altLang="en-US" sz="2000" dirty="0"/>
              <a:t>左右螺旋桨推力共同影响被控量</a:t>
            </a:r>
            <a:r>
              <a:rPr lang="en-US" altLang="zh-CN" sz="2000" dirty="0"/>
              <a:t>(</a:t>
            </a:r>
            <a:r>
              <a:rPr lang="zh-CN" altLang="en-US" sz="2000" dirty="0"/>
              <a:t>船速</a:t>
            </a:r>
            <a:r>
              <a:rPr lang="en-US" altLang="zh-CN" sz="2000" dirty="0"/>
              <a:t>u, </a:t>
            </a:r>
            <a:r>
              <a:rPr lang="zh-CN" altLang="en-US" sz="2000" dirty="0"/>
              <a:t>航向</a:t>
            </a:r>
            <a:r>
              <a:rPr lang="en-US" altLang="zh-CN" sz="2000" dirty="0"/>
              <a:t>ψ)</a:t>
            </a:r>
          </a:p>
          <a:p>
            <a:pPr marL="342900" indent="-342900">
              <a:buAutoNum type="arabicPeriod"/>
            </a:pPr>
            <a:r>
              <a:rPr lang="zh-CN" altLang="en-US" sz="2000" dirty="0"/>
              <a:t>非线性性质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8C96ADC-DA77-9999-1E7E-E97C238DB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491" y="1435552"/>
            <a:ext cx="6804239" cy="31749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474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8364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无人艇数学模型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B667F65-1BD1-3EF0-7099-6DC5D4F34BE5}"/>
              </a:ext>
            </a:extLst>
          </p:cNvPr>
          <p:cNvSpPr txBox="1"/>
          <p:nvPr/>
        </p:nvSpPr>
        <p:spPr>
          <a:xfrm>
            <a:off x="6096000" y="2151727"/>
            <a:ext cx="505779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设立控制量</a:t>
            </a:r>
            <a:r>
              <a:rPr lang="en-US" altLang="zh-CN" sz="2000" dirty="0"/>
              <a:t>: </a:t>
            </a:r>
            <a:r>
              <a:rPr lang="zh-CN" altLang="en-US" sz="2000" b="1" dirty="0"/>
              <a:t>总推力</a:t>
            </a:r>
            <a:r>
              <a:rPr lang="zh-CN" altLang="en-US" sz="2000" dirty="0"/>
              <a:t>和</a:t>
            </a:r>
            <a:r>
              <a:rPr lang="zh-CN" altLang="en-US" sz="2000" b="1" dirty="0"/>
              <a:t>总转矩</a:t>
            </a:r>
            <a:endParaRPr lang="en-US" altLang="zh-CN" sz="2000" b="1" dirty="0"/>
          </a:p>
          <a:p>
            <a:endParaRPr lang="en-US" altLang="zh-CN" sz="2000" dirty="0"/>
          </a:p>
          <a:p>
            <a:r>
              <a:rPr lang="zh-CN" altLang="en-US" sz="2000" dirty="0"/>
              <a:t>总推力</a:t>
            </a:r>
            <a:r>
              <a:rPr lang="en-US" altLang="zh-CN" sz="2000" dirty="0">
                <a:sym typeface="Wingdings" panose="05000000000000000000" pitchFamily="2" charset="2"/>
              </a:rPr>
              <a:t></a:t>
            </a:r>
            <a:r>
              <a:rPr lang="zh-CN" altLang="en-US" sz="2000" dirty="0">
                <a:sym typeface="Wingdings" panose="05000000000000000000" pitchFamily="2" charset="2"/>
              </a:rPr>
              <a:t>船速</a:t>
            </a:r>
            <a:endParaRPr lang="en-US" altLang="zh-CN" sz="2000" dirty="0">
              <a:sym typeface="Wingdings" panose="05000000000000000000" pitchFamily="2" charset="2"/>
            </a:endParaRPr>
          </a:p>
          <a:p>
            <a:r>
              <a:rPr lang="zh-CN" altLang="en-US" sz="2000" dirty="0">
                <a:sym typeface="Wingdings" panose="05000000000000000000" pitchFamily="2" charset="2"/>
              </a:rPr>
              <a:t>总转矩</a:t>
            </a:r>
            <a:r>
              <a:rPr lang="en-US" altLang="zh-CN" sz="2000" dirty="0">
                <a:sym typeface="Wingdings" panose="05000000000000000000" pitchFamily="2" charset="2"/>
              </a:rPr>
              <a:t></a:t>
            </a:r>
            <a:r>
              <a:rPr lang="zh-CN" altLang="en-US" sz="2000" dirty="0">
                <a:sym typeface="Wingdings" panose="05000000000000000000" pitchFamily="2" charset="2"/>
              </a:rPr>
              <a:t>航向</a:t>
            </a:r>
            <a:endParaRPr lang="en-US" altLang="zh-CN" sz="2000" dirty="0">
              <a:sym typeface="Wingdings" panose="05000000000000000000" pitchFamily="2" charset="2"/>
            </a:endParaRPr>
          </a:p>
          <a:p>
            <a:endParaRPr lang="en-US" altLang="zh-CN" sz="2000" dirty="0">
              <a:sym typeface="Wingdings" panose="05000000000000000000" pitchFamily="2" charset="2"/>
            </a:endParaRPr>
          </a:p>
          <a:p>
            <a:r>
              <a:rPr lang="zh-CN" altLang="en-US" sz="2000" dirty="0">
                <a:sym typeface="Wingdings" panose="05000000000000000000" pitchFamily="2" charset="2"/>
              </a:rPr>
              <a:t>消除输入之间的强耦合</a:t>
            </a:r>
            <a:r>
              <a:rPr lang="en-US" altLang="zh-CN" sz="2000" dirty="0">
                <a:sym typeface="Wingdings" panose="05000000000000000000" pitchFamily="2" charset="2"/>
              </a:rPr>
              <a:t>, </a:t>
            </a:r>
          </a:p>
          <a:p>
            <a:r>
              <a:rPr lang="zh-CN" altLang="en-US" sz="2000" dirty="0">
                <a:sym typeface="Wingdings" panose="05000000000000000000" pitchFamily="2" charset="2"/>
              </a:rPr>
              <a:t>然后使用两个控制回路分别控制</a:t>
            </a:r>
            <a:endParaRPr lang="en-US" altLang="zh-CN" sz="2000" dirty="0">
              <a:sym typeface="Wingdings" panose="05000000000000000000" pitchFamily="2" charset="2"/>
            </a:endParaRPr>
          </a:p>
          <a:p>
            <a:r>
              <a:rPr lang="zh-CN" altLang="en-US" sz="2000" dirty="0">
                <a:sym typeface="Wingdings" panose="05000000000000000000" pitchFamily="2" charset="2"/>
              </a:rPr>
              <a:t>获得的控制量再通过解方程还原为左右推力</a:t>
            </a:r>
            <a:endParaRPr lang="en-US" altLang="zh-CN" sz="2000" dirty="0">
              <a:sym typeface="Wingdings" panose="05000000000000000000" pitchFamily="2" charset="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77B1F8C-34EB-BC3C-53BA-E79D30DC6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267" y="2016229"/>
            <a:ext cx="4995345" cy="23309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7E6D646-C062-2A08-214D-20BE2BF9BE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007" y="5032802"/>
            <a:ext cx="8618552" cy="13734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2963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10411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自抗扰控制器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ADRC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503DD4F-AE74-3426-AE4E-470621BECE7B}"/>
              </a:ext>
            </a:extLst>
          </p:cNvPr>
          <p:cNvSpPr txBox="1"/>
          <p:nvPr/>
        </p:nvSpPr>
        <p:spPr>
          <a:xfrm>
            <a:off x="685800" y="1271811"/>
            <a:ext cx="10820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自抗扰控制 </a:t>
            </a:r>
            <a:r>
              <a:rPr lang="zh-CN" altLang="en-US" sz="2000" dirty="0"/>
              <a:t>(active disturbance rejection control, ADRC)技术是一种非线性控制方法。</a:t>
            </a:r>
            <a:endParaRPr lang="en-US" altLang="zh-CN" sz="2000" dirty="0"/>
          </a:p>
          <a:p>
            <a:r>
              <a:rPr lang="zh-CN" altLang="en-US" sz="2000" dirty="0"/>
              <a:t>由于既不要求被控对象有精确的数学模型，也不需要事先知道扰动作用的规律，在缺乏适当模型以及存在模型不确定性的情况下，它已被公认为是一种有效的控制策略</a:t>
            </a:r>
            <a:r>
              <a:rPr lang="en-US" altLang="zh-CN" sz="2000" dirty="0"/>
              <a:t>.</a:t>
            </a:r>
          </a:p>
          <a:p>
            <a:endParaRPr lang="en-US" altLang="zh-CN" sz="2000" dirty="0"/>
          </a:p>
          <a:p>
            <a:r>
              <a:rPr lang="zh-CN" altLang="en-US" sz="2000" dirty="0"/>
              <a:t>采用</a:t>
            </a:r>
            <a:r>
              <a:rPr lang="zh-CN" altLang="en-US" sz="2000" b="1" dirty="0"/>
              <a:t>总扰动的思想</a:t>
            </a:r>
            <a:r>
              <a:rPr lang="en-US" altLang="zh-CN" sz="2000" dirty="0"/>
              <a:t>, </a:t>
            </a:r>
            <a:r>
              <a:rPr lang="zh-CN" altLang="en-US" sz="2000" dirty="0"/>
              <a:t>对预设标准型</a:t>
            </a:r>
            <a:r>
              <a:rPr lang="en-US" altLang="zh-CN" sz="2000" dirty="0"/>
              <a:t>(</a:t>
            </a:r>
            <a:r>
              <a:rPr lang="zh-CN" altLang="en-US" sz="2000" dirty="0"/>
              <a:t>串联积分型</a:t>
            </a:r>
            <a:r>
              <a:rPr lang="en-US" altLang="zh-CN" sz="2000" dirty="0"/>
              <a:t>)</a:t>
            </a:r>
            <a:r>
              <a:rPr lang="zh-CN" altLang="en-US" sz="2000" dirty="0"/>
              <a:t>以外的系统动态都当作扰动予以抵消</a:t>
            </a:r>
            <a:r>
              <a:rPr lang="en-US" altLang="zh-CN" sz="2000" dirty="0"/>
              <a:t>.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DEFAD80-61B9-8EB3-765F-2CDAAA0878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068" t="3215" r="2888" b="27881"/>
          <a:stretch/>
        </p:blipFill>
        <p:spPr>
          <a:xfrm>
            <a:off x="7650375" y="4082246"/>
            <a:ext cx="3331029" cy="277575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FEB4F89-BBD5-E10D-A60D-F3B0067715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206" y="2903027"/>
            <a:ext cx="8788852" cy="127006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1B3D2F70-2E5D-E0BB-18B2-C3644FA9D4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9026" y="4017667"/>
            <a:ext cx="3549832" cy="2654436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E297872C-5576-8CBF-F876-7F55C37B7406}"/>
              </a:ext>
            </a:extLst>
          </p:cNvPr>
          <p:cNvSpPr txBox="1"/>
          <p:nvPr/>
        </p:nvSpPr>
        <p:spPr>
          <a:xfrm>
            <a:off x="4398858" y="4788645"/>
            <a:ext cx="27045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扩张状态观测器</a:t>
            </a:r>
            <a:endParaRPr lang="en-US" altLang="zh-CN" sz="2000" dirty="0"/>
          </a:p>
          <a:p>
            <a:r>
              <a:rPr lang="zh-CN" altLang="en-US" sz="2000" dirty="0"/>
              <a:t>对不确定性</a:t>
            </a:r>
            <a:r>
              <a:rPr lang="en-US" altLang="zh-CN" sz="2000" dirty="0"/>
              <a:t>f</a:t>
            </a:r>
            <a:r>
              <a:rPr lang="zh-CN" altLang="en-US" sz="2000" dirty="0"/>
              <a:t>予以估计</a:t>
            </a:r>
            <a:r>
              <a:rPr lang="en-US" altLang="zh-CN" sz="2000" dirty="0"/>
              <a:t>, </a:t>
            </a:r>
          </a:p>
          <a:p>
            <a:r>
              <a:rPr lang="zh-CN" altLang="en-US" sz="2000" dirty="0"/>
              <a:t>并进行抵消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70710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105092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自抗扰控制器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ADRC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31095564-D310-19AD-50B9-CE9CB914F31A}"/>
              </a:ext>
            </a:extLst>
          </p:cNvPr>
          <p:cNvGrpSpPr/>
          <p:nvPr/>
        </p:nvGrpSpPr>
        <p:grpSpPr>
          <a:xfrm>
            <a:off x="294977" y="3120509"/>
            <a:ext cx="11602046" cy="2906829"/>
            <a:chOff x="294977" y="3934810"/>
            <a:chExt cx="11602046" cy="2906829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DB589974-0AD3-016E-6472-D596AEF1C4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8056" b="17924"/>
            <a:stretch/>
          </p:blipFill>
          <p:spPr>
            <a:xfrm>
              <a:off x="294977" y="3934810"/>
              <a:ext cx="11602046" cy="2906829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7CE8BFE1-44B4-6437-C3EE-F683540E5E87}"/>
                </a:ext>
              </a:extLst>
            </p:cNvPr>
            <p:cNvSpPr txBox="1"/>
            <p:nvPr/>
          </p:nvSpPr>
          <p:spPr>
            <a:xfrm>
              <a:off x="1295400" y="4953577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/>
                <a:t>跟踪微分器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640BDB5-BCF1-3327-989C-00EBC2490324}"/>
                </a:ext>
              </a:extLst>
            </p:cNvPr>
            <p:cNvSpPr txBox="1"/>
            <p:nvPr/>
          </p:nvSpPr>
          <p:spPr>
            <a:xfrm>
              <a:off x="6096000" y="6407764"/>
              <a:ext cx="1980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/>
                <a:t>扩张状态观测器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95AA198-035F-5510-FB6D-C4323DFC0B37}"/>
                </a:ext>
              </a:extLst>
            </p:cNvPr>
            <p:cNvSpPr txBox="1"/>
            <p:nvPr/>
          </p:nvSpPr>
          <p:spPr>
            <a:xfrm>
              <a:off x="6643409" y="4109830"/>
              <a:ext cx="2236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/>
                <a:t>非线性组合控制率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6BBE5AB3-9BB0-DCD7-46EF-1109DC3A52A2}"/>
              </a:ext>
            </a:extLst>
          </p:cNvPr>
          <p:cNvSpPr txBox="1"/>
          <p:nvPr/>
        </p:nvSpPr>
        <p:spPr>
          <a:xfrm>
            <a:off x="685800" y="1271811"/>
            <a:ext cx="10820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自抗扰控制 </a:t>
            </a:r>
            <a:r>
              <a:rPr lang="zh-CN" altLang="en-US" sz="2000" dirty="0"/>
              <a:t>(active disturbance rejection control, ADRC)技术是一种非线性控制方法。</a:t>
            </a:r>
            <a:endParaRPr lang="en-US" altLang="zh-CN" sz="2000" dirty="0"/>
          </a:p>
          <a:p>
            <a:r>
              <a:rPr lang="zh-CN" altLang="en-US" sz="2000" dirty="0"/>
              <a:t>由于既不要求被控对象有精确的数学模型，也不需要事先知道扰动作用的规律，在缺乏适当模型以及存在模型不确定性的情况下，它已被公认为是一种有效的控制策略</a:t>
            </a:r>
            <a:r>
              <a:rPr lang="en-US" altLang="zh-CN" sz="2000" dirty="0"/>
              <a:t>.</a:t>
            </a:r>
          </a:p>
          <a:p>
            <a:endParaRPr lang="en-US" altLang="zh-CN" sz="2000" dirty="0"/>
          </a:p>
          <a:p>
            <a:r>
              <a:rPr lang="zh-CN" altLang="en-US" sz="2000" dirty="0"/>
              <a:t>采用</a:t>
            </a:r>
            <a:r>
              <a:rPr lang="zh-CN" altLang="en-US" sz="2000" b="1" dirty="0"/>
              <a:t>总扰动的思想</a:t>
            </a:r>
            <a:r>
              <a:rPr lang="en-US" altLang="zh-CN" sz="2000" dirty="0"/>
              <a:t>, </a:t>
            </a:r>
            <a:r>
              <a:rPr lang="zh-CN" altLang="en-US" sz="2000" dirty="0"/>
              <a:t>对预设标准型</a:t>
            </a:r>
            <a:r>
              <a:rPr lang="en-US" altLang="zh-CN" sz="2000" dirty="0"/>
              <a:t>(</a:t>
            </a:r>
            <a:r>
              <a:rPr lang="zh-CN" altLang="en-US" sz="2000" dirty="0"/>
              <a:t>串联积分型</a:t>
            </a:r>
            <a:r>
              <a:rPr lang="en-US" altLang="zh-CN" sz="2000" dirty="0"/>
              <a:t>)</a:t>
            </a:r>
            <a:r>
              <a:rPr lang="zh-CN" altLang="en-US" sz="2000" dirty="0"/>
              <a:t>以外的系统动态都当作扰动予以抵消</a:t>
            </a:r>
            <a:r>
              <a:rPr lang="en-US" altLang="zh-CN" sz="2000" dirty="0"/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085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5" y="451724"/>
            <a:ext cx="112168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基于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ADRC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的无人艇控制结构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6E0298-B5EA-88AB-ADAA-3E19844DB2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300" y="1733012"/>
            <a:ext cx="11129400" cy="439564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7E5ED93-C511-9F8D-8374-34D6A7E002CA}"/>
              </a:ext>
            </a:extLst>
          </p:cNvPr>
          <p:cNvSpPr txBox="1"/>
          <p:nvPr/>
        </p:nvSpPr>
        <p:spPr>
          <a:xfrm>
            <a:off x="7750629" y="538842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物理约束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0775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152"/>
          <p:cNvPicPr>
            <a:picLocks noChangeAspect="1"/>
          </p:cNvPicPr>
          <p:nvPr/>
        </p:nvPicPr>
        <p:blipFill>
          <a:blip r:embed="rId4"/>
          <a:srcRect t="25944" r="759" b="10236"/>
          <a:stretch>
            <a:fillRect/>
          </a:stretch>
        </p:blipFill>
        <p:spPr>
          <a:xfrm>
            <a:off x="-1105535" y="2787650"/>
            <a:ext cx="7306310" cy="4699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210175" y="522605"/>
            <a:ext cx="1771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rgbClr val="4F444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目录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311775" y="1179195"/>
            <a:ext cx="13506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zh-CN" sz="2400">
                <a:solidFill>
                  <a:srgbClr val="4F4440"/>
                </a:solidFill>
                <a:latin typeface="Calibri" panose="020F0502020204030204" charset="0"/>
                <a:cs typeface="Calibri" panose="020F0502020204030204" charset="0"/>
              </a:rPr>
              <a:t>Contents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114320" y="2009140"/>
            <a:ext cx="668149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01 </a:t>
            </a:r>
            <a:r>
              <a:rPr lang="zh-CN" altLang="en-US" sz="24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目的意义</a:t>
            </a:r>
            <a:endParaRPr lang="en-US" altLang="zh-CN" sz="2400" spc="300" dirty="0">
              <a:solidFill>
                <a:srgbClr val="4F4440"/>
              </a:solidFill>
              <a:latin typeface="思源黑体" panose="020B0400000000000000" pitchFamily="34" charset="-122"/>
              <a:ea typeface="思源黑体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02 </a:t>
            </a:r>
            <a:r>
              <a:rPr lang="zh-CN" altLang="en-US" sz="24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主要研究内容和工作</a:t>
            </a:r>
            <a:endParaRPr lang="en-US" altLang="zh-CN" sz="2400" spc="300" dirty="0">
              <a:solidFill>
                <a:srgbClr val="4F4440"/>
              </a:solidFill>
              <a:latin typeface="思源黑体" panose="020B0400000000000000" pitchFamily="34" charset="-122"/>
              <a:ea typeface="思源黑体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24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无人艇协同路径规划</a:t>
            </a:r>
            <a:endParaRPr lang="en-US" altLang="zh-CN" sz="2400" spc="300" dirty="0">
              <a:solidFill>
                <a:srgbClr val="4F4440"/>
              </a:solidFill>
              <a:latin typeface="思源黑体" panose="020B0400000000000000" pitchFamily="34" charset="-122"/>
              <a:ea typeface="思源黑体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04 </a:t>
            </a:r>
            <a:r>
              <a:rPr lang="zh-CN" altLang="en-US" sz="24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</a:t>
            </a:r>
            <a:endParaRPr lang="en-US" altLang="zh-CN" sz="2400" spc="300" dirty="0">
              <a:solidFill>
                <a:srgbClr val="4F4440"/>
              </a:solidFill>
              <a:latin typeface="思源黑体" panose="020B0400000000000000" pitchFamily="34" charset="-122"/>
              <a:ea typeface="思源黑体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05 </a:t>
            </a:r>
            <a:r>
              <a:rPr lang="zh-CN" altLang="en-US" sz="24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总结与展望</a:t>
            </a:r>
          </a:p>
          <a:p>
            <a:endParaRPr lang="zh-CN" altLang="en-US" sz="2400" dirty="0">
              <a:solidFill>
                <a:srgbClr val="4F4440"/>
              </a:solidFill>
              <a:latin typeface="思源黑体" panose="020B0400000000000000" pitchFamily="34" charset="-122"/>
              <a:ea typeface="思源黑体" panose="020B0400000000000000" pitchFamily="34" charset="-122"/>
            </a:endParaRPr>
          </a:p>
          <a:p>
            <a:endParaRPr lang="en-US" altLang="zh-CN" sz="2400" dirty="0">
              <a:solidFill>
                <a:srgbClr val="4F4440"/>
              </a:solidFill>
              <a:latin typeface="思源黑体" panose="020B0400000000000000" pitchFamily="34" charset="-122"/>
              <a:ea typeface="思源黑体" panose="020B0400000000000000" pitchFamily="34" charset="-122"/>
            </a:endParaRPr>
          </a:p>
          <a:p>
            <a:endParaRPr lang="zh-CN" altLang="en-US" sz="2400" dirty="0">
              <a:solidFill>
                <a:srgbClr val="4F4440"/>
              </a:solidFill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5" y="451724"/>
            <a:ext cx="112168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MATLAB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仿真验证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5F22B60-8E10-CF47-B2E1-C49F79A14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90051"/>
            <a:ext cx="12192000" cy="475281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6048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5" y="451724"/>
            <a:ext cx="112168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MATLAB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仿真验证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76925B4-D6F0-BB8E-B00D-A947D25A8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22388"/>
            <a:ext cx="6160275" cy="468388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CED6F00-616F-31DA-1658-C9855FE890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1725" y="1656985"/>
            <a:ext cx="6160275" cy="474929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94498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5" y="451724"/>
            <a:ext cx="112168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MATLAB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仿真验证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E73FEB8-1508-E6AE-2450-229827DBBD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20286"/>
            <a:ext cx="8055429" cy="264266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BC61806-2352-CC8C-3D97-C3C1D69306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093738"/>
            <a:ext cx="8055429" cy="262244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6A7A615C-9A3F-3D6B-DD77-3FF6FAF07173}"/>
              </a:ext>
            </a:extLst>
          </p:cNvPr>
          <p:cNvSpPr txBox="1"/>
          <p:nvPr/>
        </p:nvSpPr>
        <p:spPr>
          <a:xfrm>
            <a:off x="8055429" y="2226002"/>
            <a:ext cx="386004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无人艇路径跟踪过程中给定向与实际航向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添加有限带宽白噪声后对比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6347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5" y="451724"/>
            <a:ext cx="112168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Unity3D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仿真验证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70E1970-1F1B-713A-7A71-D48F79940AA8}"/>
              </a:ext>
            </a:extLst>
          </p:cNvPr>
          <p:cNvSpPr txBox="1"/>
          <p:nvPr/>
        </p:nvSpPr>
        <p:spPr>
          <a:xfrm>
            <a:off x="779205" y="1328105"/>
            <a:ext cx="974337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Unity3D 内置 NVIDIA 的 PhysX 物理引擎，可以更加高效、真实地复原和</a:t>
            </a:r>
          </a:p>
          <a:p>
            <a:r>
              <a:rPr lang="zh-CN" altLang="en-US" sz="2000" dirty="0"/>
              <a:t>模拟真实世界中的物理效果。</a:t>
            </a:r>
            <a:endParaRPr lang="en-US" altLang="zh-CN" sz="2000" dirty="0"/>
          </a:p>
          <a:p>
            <a:r>
              <a:rPr lang="zh-CN" altLang="en-US" sz="2000" dirty="0"/>
              <a:t>本研究使用开源海洋环境 </a:t>
            </a:r>
            <a:r>
              <a:rPr lang="en-US" altLang="zh-CN" sz="2000" dirty="0"/>
              <a:t>Ceto </a:t>
            </a:r>
            <a:r>
              <a:rPr lang="zh-CN" altLang="en-US" sz="2000" dirty="0"/>
              <a:t>获得较为真实的波浪扰动</a:t>
            </a:r>
            <a:r>
              <a:rPr lang="en-US" altLang="zh-CN" sz="2000" dirty="0"/>
              <a:t>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A07C685-5274-E48D-DC44-24ACB6EBA0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205" y="2579152"/>
            <a:ext cx="5684797" cy="382712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82280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5" y="451724"/>
            <a:ext cx="112168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Unity3D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仿真验证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09BFB5-C007-E71E-DE38-90507203CC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205" y="1314073"/>
            <a:ext cx="7153033" cy="509220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9B62037-7F8E-AC17-E4EC-57C65DFC4C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5165" y="2401130"/>
            <a:ext cx="4005146" cy="40051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49769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5" y="451724"/>
            <a:ext cx="112168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无人艇路径跟踪控制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Unity3D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仿真验证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C79385A-09B7-D206-E9E0-F223A07C94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38" y="1753384"/>
            <a:ext cx="10770154" cy="478814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A6756DC-AEB6-DD43-2E94-82BC4A8277D4}"/>
              </a:ext>
            </a:extLst>
          </p:cNvPr>
          <p:cNvSpPr txBox="1"/>
          <p:nvPr/>
        </p:nvSpPr>
        <p:spPr>
          <a:xfrm>
            <a:off x="957943" y="1384052"/>
            <a:ext cx="62410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实验证明</a:t>
            </a:r>
            <a:r>
              <a:rPr lang="en-US" altLang="zh-CN" sz="2000" dirty="0"/>
              <a:t>, ADRC </a:t>
            </a:r>
            <a:r>
              <a:rPr lang="zh-CN" altLang="en-US" sz="2000" dirty="0"/>
              <a:t>控制器可以抵消有限幅度的扰动作用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7710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63073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05 </a:t>
            </a:r>
            <a:r>
              <a:rPr lang="zh-CN" altLang="en-US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总结与展望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32FAFFA-1512-4BCA-239D-E92ABC0399A0}"/>
              </a:ext>
            </a:extLst>
          </p:cNvPr>
          <p:cNvSpPr txBox="1"/>
          <p:nvPr/>
        </p:nvSpPr>
        <p:spPr>
          <a:xfrm>
            <a:off x="928393" y="4704937"/>
            <a:ext cx="75483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对路径规划算法进行改进</a:t>
            </a:r>
            <a:r>
              <a:rPr lang="en-US" altLang="zh-CN" sz="2000" dirty="0"/>
              <a:t>, </a:t>
            </a:r>
            <a:r>
              <a:rPr lang="zh-CN" altLang="en-US" sz="2000" dirty="0"/>
              <a:t>与成熟算法相结合</a:t>
            </a:r>
            <a:r>
              <a:rPr lang="en-US" altLang="zh-CN" sz="2000" dirty="0"/>
              <a:t>, </a:t>
            </a:r>
            <a:r>
              <a:rPr lang="zh-CN" altLang="en-US" sz="2000" dirty="0"/>
              <a:t>提高算法速度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采用优化方法根据实际需要确定路径平滑程度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基于</a:t>
            </a:r>
            <a:r>
              <a:rPr lang="en-US" altLang="zh-CN" sz="2000" dirty="0"/>
              <a:t>ADRC</a:t>
            </a:r>
            <a:r>
              <a:rPr lang="zh-CN" altLang="en-US" sz="2000" dirty="0"/>
              <a:t>的控制回路进行完善</a:t>
            </a:r>
            <a:r>
              <a:rPr lang="en-US" altLang="zh-CN" sz="2000" dirty="0"/>
              <a:t>, </a:t>
            </a:r>
            <a:r>
              <a:rPr lang="zh-CN" altLang="en-US" sz="2000" dirty="0"/>
              <a:t>引入部分已知模型因素</a:t>
            </a:r>
            <a:r>
              <a:rPr lang="en-US" altLang="zh-CN" sz="2000" dirty="0"/>
              <a:t>, </a:t>
            </a:r>
            <a:r>
              <a:rPr lang="zh-CN" altLang="en-US" sz="2000" dirty="0"/>
              <a:t>提高扰动估测精度</a:t>
            </a:r>
            <a:r>
              <a:rPr lang="en-US" altLang="zh-CN" sz="2000" dirty="0"/>
              <a:t>. </a:t>
            </a:r>
            <a:r>
              <a:rPr lang="zh-CN" altLang="en-US" sz="2000" dirty="0"/>
              <a:t>并进行专门的参数整定</a:t>
            </a:r>
            <a:r>
              <a:rPr lang="en-US" altLang="zh-CN" sz="2000" dirty="0"/>
              <a:t>.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45CDDE-753C-FDF4-65EB-E65EEA104AC2}"/>
              </a:ext>
            </a:extLst>
          </p:cNvPr>
          <p:cNvSpPr txBox="1"/>
          <p:nvPr/>
        </p:nvSpPr>
        <p:spPr>
          <a:xfrm>
            <a:off x="928393" y="1491343"/>
            <a:ext cx="90864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kern="100" dirty="0">
                <a:solidFill>
                  <a:srgbClr val="000000"/>
                </a:solidFill>
                <a:effectLst/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主要针对</a:t>
            </a:r>
            <a:r>
              <a:rPr lang="zh-CN" altLang="zh-CN" sz="2000" kern="100" dirty="0">
                <a:solidFill>
                  <a:srgbClr val="000000"/>
                </a:solidFill>
                <a:effectLst/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多任务点的无人艇协同路径规划</a:t>
            </a:r>
            <a:r>
              <a:rPr lang="zh-CN" altLang="en-US" sz="2000" kern="100" dirty="0">
                <a:solidFill>
                  <a:srgbClr val="000000"/>
                </a:solidFill>
                <a:effectLst/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问题</a:t>
            </a:r>
            <a:r>
              <a:rPr lang="zh-CN" altLang="zh-CN" sz="2000" kern="100" dirty="0">
                <a:solidFill>
                  <a:srgbClr val="000000"/>
                </a:solidFill>
                <a:effectLst/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与</a:t>
            </a:r>
            <a:r>
              <a:rPr lang="zh-CN" altLang="en-US" sz="2000" kern="100" dirty="0">
                <a:solidFill>
                  <a:srgbClr val="000000"/>
                </a:solidFill>
                <a:effectLst/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路径</a:t>
            </a:r>
            <a:r>
              <a:rPr lang="zh-CN" altLang="zh-CN" sz="2000" kern="100" dirty="0">
                <a:solidFill>
                  <a:srgbClr val="000000"/>
                </a:solidFill>
                <a:effectLst/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跟踪控制方法</a:t>
            </a:r>
            <a:r>
              <a:rPr lang="zh-CN" altLang="en-US" sz="2000" kern="100" dirty="0">
                <a:solidFill>
                  <a:srgbClr val="000000"/>
                </a:solidFill>
                <a:effectLst/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进行了</a:t>
            </a:r>
            <a:r>
              <a:rPr lang="zh-CN" altLang="zh-CN" sz="2000" kern="100" dirty="0">
                <a:solidFill>
                  <a:srgbClr val="000000"/>
                </a:solidFill>
                <a:effectLst/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研究</a:t>
            </a:r>
            <a:r>
              <a:rPr lang="en-US" altLang="zh-CN" sz="2000" kern="100" dirty="0">
                <a:solidFill>
                  <a:srgbClr val="000000"/>
                </a:solidFill>
                <a:effectLst/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.</a:t>
            </a:r>
          </a:p>
          <a:p>
            <a:endParaRPr lang="en-US" altLang="zh-CN" sz="2000" kern="100" dirty="0">
              <a:solidFill>
                <a:srgbClr val="000000"/>
              </a:solidFill>
              <a:effectLst/>
              <a:latin typeface="思源黑体" panose="020B0400000000000000" pitchFamily="34" charset="-122"/>
              <a:ea typeface="思源黑体" panose="020B0400000000000000" pitchFamily="34" charset="-122"/>
              <a:cs typeface="Times New Roman" panose="02020603050405020304" pitchFamily="18" charset="0"/>
            </a:endParaRPr>
          </a:p>
          <a:p>
            <a:r>
              <a:rPr lang="zh-CN" altLang="en-US" sz="2000" kern="100" dirty="0">
                <a:solidFill>
                  <a:srgbClr val="000000"/>
                </a:solidFill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实现了给定海洋环境以及任务信息的基础上对无人艇进行目标分配</a:t>
            </a:r>
            <a:r>
              <a:rPr lang="en-US" altLang="zh-CN" sz="2000" kern="100" dirty="0">
                <a:solidFill>
                  <a:srgbClr val="000000"/>
                </a:solidFill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, </a:t>
            </a:r>
            <a:r>
              <a:rPr lang="zh-CN" altLang="en-US" sz="2000" kern="100" dirty="0">
                <a:solidFill>
                  <a:srgbClr val="000000"/>
                </a:solidFill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路径规划</a:t>
            </a:r>
            <a:r>
              <a:rPr lang="en-US" altLang="zh-CN" sz="2000" kern="100" dirty="0">
                <a:solidFill>
                  <a:srgbClr val="000000"/>
                </a:solidFill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, </a:t>
            </a:r>
            <a:r>
              <a:rPr lang="zh-CN" altLang="en-US" sz="2000" kern="100" dirty="0">
                <a:solidFill>
                  <a:srgbClr val="000000"/>
                </a:solidFill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并采用适当的方法对规划结果进行跟踪控制</a:t>
            </a:r>
            <a:r>
              <a:rPr lang="en-US" altLang="zh-CN" sz="2000" kern="100" dirty="0">
                <a:solidFill>
                  <a:srgbClr val="000000"/>
                </a:solidFill>
                <a:latin typeface="思源黑体" panose="020B0400000000000000" pitchFamily="34" charset="-122"/>
                <a:ea typeface="思源黑体" panose="020B0400000000000000" pitchFamily="34" charset="-122"/>
                <a:cs typeface="Times New Roman" panose="02020603050405020304" pitchFamily="18" charset="0"/>
              </a:rPr>
              <a:t>.</a:t>
            </a:r>
            <a:endParaRPr lang="zh-CN" altLang="en-US" sz="2000" dirty="0"/>
          </a:p>
        </p:txBody>
      </p:sp>
      <p:pic>
        <p:nvPicPr>
          <p:cNvPr id="4" name="图片 3" descr="152">
            <a:extLst>
              <a:ext uri="{FF2B5EF4-FFF2-40B4-BE49-F238E27FC236}">
                <a16:creationId xmlns:a16="http://schemas.microsoft.com/office/drawing/2014/main" id="{63B09C72-8E4E-9406-6ECF-B3A144B8BED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5944" r="759" b="10236"/>
          <a:stretch>
            <a:fillRect/>
          </a:stretch>
        </p:blipFill>
        <p:spPr>
          <a:xfrm flipH="1">
            <a:off x="5915751" y="3017157"/>
            <a:ext cx="7306310" cy="4699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39043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153"/>
          <p:cNvPicPr>
            <a:picLocks noChangeAspect="1"/>
          </p:cNvPicPr>
          <p:nvPr/>
        </p:nvPicPr>
        <p:blipFill>
          <a:blip r:embed="rId4"/>
          <a:srcRect t="22591" b="13766"/>
          <a:stretch>
            <a:fillRect/>
          </a:stretch>
        </p:blipFill>
        <p:spPr>
          <a:xfrm>
            <a:off x="-139700" y="2212299"/>
            <a:ext cx="7863205" cy="500443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468495" y="2541905"/>
            <a:ext cx="32550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rgbClr val="4F444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感谢观看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296490" y="3655408"/>
            <a:ext cx="4014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2400" dirty="0">
                <a:solidFill>
                  <a:srgbClr val="4F4440"/>
                </a:solidFill>
                <a:latin typeface="Calibri" panose="020F0502020204030204" charset="0"/>
                <a:cs typeface="Calibri" panose="020F0502020204030204" charset="0"/>
              </a:rPr>
              <a:t>请各位老师批评指正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6850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02 </a:t>
            </a:r>
            <a:r>
              <a:rPr lang="zh-CN" altLang="en-US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完成情况 </a:t>
            </a:r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ADRC </a:t>
            </a:r>
            <a:r>
              <a:rPr lang="zh-CN" altLang="en-US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自抗扰控制器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DAFE2E5-6F5E-8C42-0FEA-88255B71FD76}"/>
              </a:ext>
            </a:extLst>
          </p:cNvPr>
          <p:cNvSpPr txBox="1"/>
          <p:nvPr/>
        </p:nvSpPr>
        <p:spPr>
          <a:xfrm>
            <a:off x="1188726" y="1841978"/>
            <a:ext cx="105795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问题一</a:t>
            </a:r>
            <a:r>
              <a:rPr lang="en-US" altLang="zh-CN" dirty="0"/>
              <a:t>: </a:t>
            </a:r>
            <a:r>
              <a:rPr lang="zh-CN" altLang="en-US" dirty="0"/>
              <a:t>无人艇实际输入是左右推进器推力</a:t>
            </a:r>
            <a:r>
              <a:rPr lang="en-US" altLang="zh-CN" dirty="0"/>
              <a:t>, </a:t>
            </a:r>
            <a:r>
              <a:rPr lang="zh-CN" altLang="en-US" dirty="0"/>
              <a:t>与输出耦合</a:t>
            </a:r>
            <a:r>
              <a:rPr lang="en-US" altLang="zh-CN" dirty="0"/>
              <a:t>. </a:t>
            </a:r>
            <a:r>
              <a:rPr lang="zh-CN" altLang="en-US" dirty="0"/>
              <a:t>另外需要引入物理约束使控制信号在合理区间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44BB1C5-45FC-CC64-98ED-6EFEF7BAC1CB}"/>
              </a:ext>
            </a:extLst>
          </p:cNvPr>
          <p:cNvSpPr txBox="1"/>
          <p:nvPr/>
        </p:nvSpPr>
        <p:spPr>
          <a:xfrm>
            <a:off x="1170039" y="1287980"/>
            <a:ext cx="6870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基本思路</a:t>
            </a:r>
            <a:r>
              <a:rPr lang="en-US" altLang="zh-CN" dirty="0"/>
              <a:t>: </a:t>
            </a:r>
            <a:r>
              <a:rPr lang="zh-CN" altLang="en-US" dirty="0"/>
              <a:t>调整无人艇的左右推进器推力</a:t>
            </a:r>
            <a:r>
              <a:rPr lang="en-US" altLang="zh-CN" dirty="0"/>
              <a:t>, </a:t>
            </a:r>
            <a:r>
              <a:rPr lang="zh-CN" altLang="en-US" dirty="0"/>
              <a:t>控制无人艇船速和角度</a:t>
            </a:r>
          </a:p>
        </p:txBody>
      </p:sp>
      <p:sp>
        <p:nvSpPr>
          <p:cNvPr id="19" name="AutoShape 2">
            <a:extLst>
              <a:ext uri="{FF2B5EF4-FFF2-40B4-BE49-F238E27FC236}">
                <a16:creationId xmlns:a16="http://schemas.microsoft.com/office/drawing/2014/main" id="{77670427-77F2-5BCB-01D0-3FA9482945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93CD2D9-A65A-518F-8CD5-4DD9E952A2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727" y="2238177"/>
            <a:ext cx="4143670" cy="1504684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E88F2E71-E453-6855-DC14-28080F5DA8D3}"/>
              </a:ext>
            </a:extLst>
          </p:cNvPr>
          <p:cNvSpPr txBox="1"/>
          <p:nvPr/>
        </p:nvSpPr>
        <p:spPr>
          <a:xfrm>
            <a:off x="1188726" y="3613193"/>
            <a:ext cx="987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给定值以 总推力 </a:t>
            </a:r>
            <a:r>
              <a:rPr lang="en-US" altLang="zh-CN" dirty="0"/>
              <a:t>τ1 </a:t>
            </a:r>
            <a:r>
              <a:rPr lang="zh-CN" altLang="en-US" dirty="0"/>
              <a:t>和 转矩 </a:t>
            </a:r>
            <a:r>
              <a:rPr lang="en-US" altLang="zh-CN" dirty="0"/>
              <a:t>τ2 </a:t>
            </a:r>
            <a:r>
              <a:rPr lang="zh-CN" altLang="en-US" dirty="0"/>
              <a:t>的形式 </a:t>
            </a:r>
            <a:r>
              <a:rPr lang="en-US" altLang="zh-CN" dirty="0"/>
              <a:t>, </a:t>
            </a:r>
            <a:r>
              <a:rPr lang="zh-CN" altLang="en-US" dirty="0"/>
              <a:t>通过解算方程实现控制信号解耦</a:t>
            </a:r>
            <a:r>
              <a:rPr lang="en-US" altLang="zh-CN" dirty="0"/>
              <a:t>. </a:t>
            </a:r>
            <a:r>
              <a:rPr lang="zh-CN" altLang="en-US" dirty="0"/>
              <a:t>进行实际约束后再还原</a:t>
            </a:r>
            <a:r>
              <a:rPr lang="en-US" altLang="zh-CN" dirty="0"/>
              <a:t>.</a:t>
            </a:r>
            <a:endParaRPr lang="zh-CN" altLang="en-US" dirty="0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E161D143-9EE0-1195-F006-1943DF23D7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39" y="4048276"/>
            <a:ext cx="5742620" cy="267226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1BE1CAD-41AA-01B5-F752-D0DEBCF5D0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8989" y="4014318"/>
            <a:ext cx="4077940" cy="27525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8921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152"/>
          <p:cNvPicPr>
            <a:picLocks noChangeAspect="1"/>
          </p:cNvPicPr>
          <p:nvPr/>
        </p:nvPicPr>
        <p:blipFill>
          <a:blip r:embed="rId4"/>
          <a:srcRect t="25944" r="759" b="10236"/>
          <a:stretch>
            <a:fillRect/>
          </a:stretch>
        </p:blipFill>
        <p:spPr>
          <a:xfrm>
            <a:off x="-322580" y="2891155"/>
            <a:ext cx="7306310" cy="46990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63073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01 </a:t>
            </a:r>
            <a:r>
              <a:rPr lang="zh-CN" altLang="en-US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目的和意义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103FAD3-BB4B-CD1C-E7BD-C6C9E27106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732948"/>
            <a:ext cx="5258584" cy="285875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63A4D53-0565-4EEF-3039-B1F9104A493C}"/>
              </a:ext>
            </a:extLst>
          </p:cNvPr>
          <p:cNvSpPr txBox="1"/>
          <p:nvPr/>
        </p:nvSpPr>
        <p:spPr>
          <a:xfrm>
            <a:off x="1116873" y="1276346"/>
            <a:ext cx="1023474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无人艇具有成本低、机动性强等优点，在复杂的海洋环境中，可以代替人类完成危险、耗时、费力的任务，具有广阔的应用前景</a:t>
            </a:r>
            <a:r>
              <a:rPr lang="en-US" altLang="zh-CN" sz="2000" dirty="0"/>
              <a:t>,</a:t>
            </a:r>
            <a:r>
              <a:rPr lang="zh-CN" altLang="en-US" sz="2000" dirty="0"/>
              <a:t>体现了一个国家的海洋科技实力。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zh-CN" sz="2000" b="1" dirty="0"/>
              <a:t>路径规划</a:t>
            </a:r>
            <a:r>
              <a:rPr lang="zh-CN" altLang="zh-CN" sz="2000" dirty="0"/>
              <a:t>是实现无人艇自主航行的一种关键技术。传统的路径规划方法忽视了多任务点约束，但该类约束在水质采样等任务中不可忽视。</a:t>
            </a:r>
            <a:r>
              <a:rPr lang="zh-CN" altLang="en-US" sz="2000" dirty="0"/>
              <a:t>受限于单艘无人艇的能量供应和观测范围</a:t>
            </a:r>
            <a:r>
              <a:rPr lang="en-US" altLang="zh-CN" sz="2000" dirty="0"/>
              <a:t>, </a:t>
            </a:r>
            <a:r>
              <a:rPr lang="zh-CN" altLang="en-US" sz="2000" dirty="0"/>
              <a:t>多艘无人艇构成</a:t>
            </a:r>
            <a:r>
              <a:rPr lang="zh-CN" altLang="en-US" sz="2000" b="1" dirty="0"/>
              <a:t>协同系统</a:t>
            </a:r>
            <a:r>
              <a:rPr lang="zh-CN" altLang="en-US" sz="2000" dirty="0"/>
              <a:t>进行作业是重要的研究方向。</a:t>
            </a:r>
            <a:endParaRPr lang="en-US" altLang="zh-CN" sz="2000" dirty="0"/>
          </a:p>
          <a:p>
            <a:r>
              <a:rPr lang="zh-CN" altLang="zh-CN" sz="2000" dirty="0"/>
              <a:t>此外，无人艇还需</a:t>
            </a:r>
            <a:r>
              <a:rPr lang="zh-CN" altLang="zh-CN" sz="2000" b="1" dirty="0"/>
              <a:t>精确跟踪</a:t>
            </a:r>
            <a:r>
              <a:rPr lang="zh-CN" altLang="zh-CN" sz="2000" dirty="0"/>
              <a:t>规划的路径以完成任务，而水流、风等扰动会大大影响控制精度。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79815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63073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02 </a:t>
            </a:r>
            <a:r>
              <a:rPr lang="zh-CN" altLang="en-US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主要研究内容和工作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pic>
        <p:nvPicPr>
          <p:cNvPr id="70" name="图片 69">
            <a:extLst>
              <a:ext uri="{FF2B5EF4-FFF2-40B4-BE49-F238E27FC236}">
                <a16:creationId xmlns:a16="http://schemas.microsoft.com/office/drawing/2014/main" id="{6E8DC47B-4436-9846-95FE-39D3595E58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06" y="1854200"/>
            <a:ext cx="15442925" cy="413362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30904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63073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02 </a:t>
            </a:r>
            <a:r>
              <a:rPr lang="zh-CN" altLang="en-US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主要研究内容和工作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pic>
        <p:nvPicPr>
          <p:cNvPr id="70" name="图片 69">
            <a:extLst>
              <a:ext uri="{FF2B5EF4-FFF2-40B4-BE49-F238E27FC236}">
                <a16:creationId xmlns:a16="http://schemas.microsoft.com/office/drawing/2014/main" id="{6E8DC47B-4436-9846-95FE-39D3595E58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88560" y="1854200"/>
            <a:ext cx="15442925" cy="413362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000345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63073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无人艇协同路径规划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6409631-F1C8-850B-FB91-A7A82AB8A1C2}"/>
              </a:ext>
            </a:extLst>
          </p:cNvPr>
          <p:cNvSpPr txBox="1"/>
          <p:nvPr/>
        </p:nvSpPr>
        <p:spPr>
          <a:xfrm>
            <a:off x="2733402" y="5909938"/>
            <a:ext cx="14075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卫星地图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A3120DD-C7D6-598E-173D-50E1366284B3}"/>
              </a:ext>
            </a:extLst>
          </p:cNvPr>
          <p:cNvSpPr txBox="1"/>
          <p:nvPr/>
        </p:nvSpPr>
        <p:spPr>
          <a:xfrm>
            <a:off x="6400800" y="5914376"/>
            <a:ext cx="5105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二值化处理</a:t>
            </a:r>
            <a:r>
              <a:rPr lang="en-US" altLang="zh-CN" dirty="0"/>
              <a:t>, </a:t>
            </a:r>
            <a:r>
              <a:rPr lang="zh-CN" altLang="en-US" dirty="0"/>
              <a:t>提取障碍物信息</a:t>
            </a:r>
            <a:r>
              <a:rPr lang="en-US" altLang="zh-CN" dirty="0"/>
              <a:t>, </a:t>
            </a:r>
            <a:r>
              <a:rPr lang="zh-CN" altLang="en-US" dirty="0"/>
              <a:t>随机生成</a:t>
            </a:r>
            <a:r>
              <a:rPr lang="en-US" altLang="zh-CN" dirty="0"/>
              <a:t>20</a:t>
            </a:r>
            <a:r>
              <a:rPr lang="zh-CN" altLang="en-US" dirty="0"/>
              <a:t>任务点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68E876D9-E0E9-32FB-FABE-52CEC8D1B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5283" y="1899097"/>
            <a:ext cx="3943759" cy="3943759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08F3B7C5-F8A9-1052-4DF7-B7C4CDD0C7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3079" y="1508164"/>
            <a:ext cx="4334692" cy="433469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36969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8364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无人艇协同路径规划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任务分配算法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36EB14-06F3-8A5A-9AF8-E2828F9CA44C}"/>
              </a:ext>
            </a:extLst>
          </p:cNvPr>
          <p:cNvSpPr txBox="1"/>
          <p:nvPr/>
        </p:nvSpPr>
        <p:spPr>
          <a:xfrm>
            <a:off x="7556888" y="3330531"/>
            <a:ext cx="425076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0" i="0" dirty="0">
                <a:effectLst/>
                <a:latin typeface="Roboto" panose="02000000000000000000" pitchFamily="2" charset="0"/>
              </a:rPr>
              <a:t>通过局部路径规划算法</a:t>
            </a:r>
            <a:r>
              <a:rPr lang="en-US" altLang="zh-CN" sz="2000" b="0" i="0" dirty="0">
                <a:effectLst/>
                <a:latin typeface="Roboto" panose="02000000000000000000" pitchFamily="2" charset="0"/>
              </a:rPr>
              <a:t>, </a:t>
            </a:r>
          </a:p>
          <a:p>
            <a:r>
              <a:rPr lang="zh-CN" altLang="en-US" sz="2000" b="0" i="0" dirty="0">
                <a:effectLst/>
                <a:latin typeface="Roboto" panose="02000000000000000000" pitchFamily="2" charset="0"/>
              </a:rPr>
              <a:t>获得目标点之间的路径长度作</a:t>
            </a:r>
            <a:r>
              <a:rPr lang="en-US" altLang="zh-CN" sz="2000" b="0" i="0" dirty="0">
                <a:effectLst/>
                <a:latin typeface="Roboto" panose="02000000000000000000" pitchFamily="2" charset="0"/>
              </a:rPr>
              <a:t>, </a:t>
            </a:r>
          </a:p>
          <a:p>
            <a:r>
              <a:rPr lang="zh-CN" altLang="en-US" sz="2000" b="0" i="0" dirty="0">
                <a:effectLst/>
                <a:latin typeface="Roboto" panose="02000000000000000000" pitchFamily="2" charset="0"/>
              </a:rPr>
              <a:t>构建无向带权图</a:t>
            </a:r>
            <a:endParaRPr lang="en-US" altLang="zh-CN" sz="2000" b="0" i="0" dirty="0">
              <a:effectLst/>
              <a:latin typeface="Roboto" panose="02000000000000000000" pitchFamily="2" charset="0"/>
            </a:endParaRPr>
          </a:p>
          <a:p>
            <a:r>
              <a:rPr lang="zh-CN" altLang="en-US" sz="2000" b="0" i="0" dirty="0">
                <a:effectLst/>
                <a:latin typeface="Roboto" panose="02000000000000000000" pitchFamily="2" charset="0"/>
              </a:rPr>
              <a:t>再通过谱聚类对该图进行切割</a:t>
            </a:r>
            <a:r>
              <a:rPr lang="en-US" altLang="zh-CN" sz="2000" b="0" i="0" dirty="0">
                <a:effectLst/>
                <a:latin typeface="Roboto" panose="02000000000000000000" pitchFamily="2" charset="0"/>
              </a:rPr>
              <a:t>, </a:t>
            </a:r>
          </a:p>
          <a:p>
            <a:r>
              <a:rPr lang="zh-CN" altLang="en-US" sz="2000" b="0" i="0" dirty="0">
                <a:effectLst/>
                <a:latin typeface="Roboto" panose="02000000000000000000" pitchFamily="2" charset="0"/>
              </a:rPr>
              <a:t>实现任务分配的目的</a:t>
            </a:r>
            <a:endParaRPr lang="zh-CN" altLang="en-US" sz="2000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3264FD7E-9451-887A-AAB2-C59B17A33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01747"/>
            <a:ext cx="7556888" cy="3956253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6B5A3F03-1FC4-9971-2A6B-202D199524B4}"/>
              </a:ext>
            </a:extLst>
          </p:cNvPr>
          <p:cNvSpPr txBox="1"/>
          <p:nvPr/>
        </p:nvSpPr>
        <p:spPr>
          <a:xfrm>
            <a:off x="779206" y="1282977"/>
            <a:ext cx="1026979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对于多无人艇协同访问多个目标点</a:t>
            </a:r>
            <a:r>
              <a:rPr lang="en-US" altLang="zh-CN" sz="2000" dirty="0"/>
              <a:t>, </a:t>
            </a:r>
            <a:r>
              <a:rPr lang="zh-CN" altLang="en-US" sz="2000" dirty="0"/>
              <a:t>我们希望能够将目标点进行合理划分</a:t>
            </a:r>
            <a:r>
              <a:rPr lang="en-US" altLang="zh-CN" sz="2000" dirty="0"/>
              <a:t>, </a:t>
            </a:r>
            <a:r>
              <a:rPr lang="zh-CN" altLang="en-US" sz="2000" dirty="0"/>
              <a:t>并分配给不同的无人艇</a:t>
            </a:r>
            <a:r>
              <a:rPr lang="en-US" altLang="zh-CN" sz="2000" dirty="0"/>
              <a:t>, </a:t>
            </a:r>
            <a:r>
              <a:rPr lang="zh-CN" altLang="en-US" sz="2000" dirty="0"/>
              <a:t>让无人艇系统整体航行距离最短</a:t>
            </a:r>
            <a:r>
              <a:rPr lang="en-US" altLang="zh-CN" sz="2000" dirty="0"/>
              <a:t>.</a:t>
            </a:r>
            <a:endParaRPr lang="zh-CN" altLang="en-US" sz="2000" dirty="0"/>
          </a:p>
          <a:p>
            <a:endParaRPr lang="en-US" altLang="zh-CN" sz="2000" dirty="0"/>
          </a:p>
          <a:p>
            <a:r>
              <a:rPr lang="zh-CN" altLang="en-US" sz="2000" b="1" dirty="0"/>
              <a:t>谱聚类</a:t>
            </a:r>
            <a:r>
              <a:rPr lang="en-US" altLang="zh-CN" sz="2000" dirty="0"/>
              <a:t>: </a:t>
            </a:r>
            <a:r>
              <a:rPr lang="zh-CN" altLang="en-US" sz="2000" dirty="0"/>
              <a:t>一种基于图论的聚类方法</a:t>
            </a:r>
            <a:r>
              <a:rPr lang="en-US" altLang="zh-CN" sz="2000" dirty="0"/>
              <a:t>,</a:t>
            </a:r>
            <a:r>
              <a:rPr lang="zh-CN" altLang="en-US" sz="2000" dirty="0"/>
              <a:t> 将聚类问题转化为图的最优划分问题。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F6DE2DA-BAAE-8EA6-DE1B-80E9936692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6888" y="5352895"/>
            <a:ext cx="4125449" cy="105338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66874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8364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无人艇协同路径规划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任务分配算法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36EB14-06F3-8A5A-9AF8-E2828F9CA44C}"/>
              </a:ext>
            </a:extLst>
          </p:cNvPr>
          <p:cNvSpPr txBox="1"/>
          <p:nvPr/>
        </p:nvSpPr>
        <p:spPr>
          <a:xfrm>
            <a:off x="1603935" y="5821500"/>
            <a:ext cx="51932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0" i="0" dirty="0">
                <a:effectLst/>
                <a:latin typeface="Roboto" panose="02000000000000000000" pitchFamily="2" charset="0"/>
              </a:rPr>
              <a:t>15 </a:t>
            </a:r>
            <a:r>
              <a:rPr lang="zh-CN" altLang="en-US" sz="2000" b="0" i="0" dirty="0">
                <a:effectLst/>
                <a:latin typeface="Roboto" panose="02000000000000000000" pitchFamily="2" charset="0"/>
              </a:rPr>
              <a:t>目标点 </a:t>
            </a:r>
            <a:r>
              <a:rPr lang="en-US" altLang="zh-CN" sz="2000" b="0" i="0" dirty="0">
                <a:effectLst/>
                <a:latin typeface="Roboto" panose="02000000000000000000" pitchFamily="2" charset="0"/>
              </a:rPr>
              <a:t>k-means </a:t>
            </a:r>
            <a:r>
              <a:rPr lang="zh-CN" altLang="en-US" sz="2000" b="0" i="0" dirty="0">
                <a:effectLst/>
                <a:latin typeface="Roboto" panose="02000000000000000000" pitchFamily="2" charset="0"/>
              </a:rPr>
              <a:t>算法分割为三组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154B418-F50B-18A0-C35D-C6B44C1A5C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546" y="1453568"/>
            <a:ext cx="4125341" cy="423026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229A359-1F7F-3C42-0719-8D00FDBE8B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2714" y="1453568"/>
            <a:ext cx="4185100" cy="423026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0E12E14-023E-7382-6BD2-125DC222DD85}"/>
              </a:ext>
            </a:extLst>
          </p:cNvPr>
          <p:cNvSpPr txBox="1"/>
          <p:nvPr/>
        </p:nvSpPr>
        <p:spPr>
          <a:xfrm>
            <a:off x="6491817" y="5821500"/>
            <a:ext cx="44047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0" i="0" dirty="0">
                <a:effectLst/>
                <a:latin typeface="Roboto" panose="02000000000000000000" pitchFamily="2" charset="0"/>
              </a:rPr>
              <a:t>15 </a:t>
            </a:r>
            <a:r>
              <a:rPr lang="zh-CN" altLang="en-US" sz="2000" b="0" i="0" dirty="0">
                <a:effectLst/>
                <a:latin typeface="Roboto" panose="02000000000000000000" pitchFamily="2" charset="0"/>
              </a:rPr>
              <a:t>目标点 </a:t>
            </a:r>
            <a:r>
              <a:rPr lang="zh-CN" altLang="en-US" sz="2000" dirty="0">
                <a:latin typeface="Roboto" panose="02000000000000000000" pitchFamily="2" charset="0"/>
              </a:rPr>
              <a:t>谱聚类</a:t>
            </a:r>
            <a:r>
              <a:rPr lang="zh-CN" altLang="en-US" sz="2000" b="0" i="0" dirty="0">
                <a:effectLst/>
                <a:latin typeface="Roboto" panose="02000000000000000000" pitchFamily="2" charset="0"/>
              </a:rPr>
              <a:t>算法分割为三组</a:t>
            </a:r>
            <a:endParaRPr lang="zh-CN" altLang="en-US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22652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3EFC930-2F9F-E531-4423-D840BDB028F9}"/>
              </a:ext>
            </a:extLst>
          </p:cNvPr>
          <p:cNvSpPr txBox="1"/>
          <p:nvPr/>
        </p:nvSpPr>
        <p:spPr>
          <a:xfrm>
            <a:off x="779206" y="451724"/>
            <a:ext cx="8364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03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无人艇协同路径规划 </a:t>
            </a:r>
            <a:r>
              <a:rPr lang="en-US" altLang="zh-CN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– </a:t>
            </a:r>
            <a:r>
              <a:rPr lang="zh-CN" altLang="en-US" sz="3200" spc="300" dirty="0">
                <a:solidFill>
                  <a:srgbClr val="4F444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路径规划算法</a:t>
            </a:r>
            <a:endParaRPr lang="zh-CN" altLang="en-US" sz="3200" dirty="0"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EA44918-8003-A8C3-EC3D-7EDC4F27777F}"/>
              </a:ext>
            </a:extLst>
          </p:cNvPr>
          <p:cNvSpPr txBox="1"/>
          <p:nvPr/>
        </p:nvSpPr>
        <p:spPr>
          <a:xfrm>
            <a:off x="779206" y="1367135"/>
            <a:ext cx="6096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SOM 是一种自组织神经网络，可以产生从高维输入空间到低维输出空间拓扑保序映射。</a:t>
            </a:r>
            <a:endParaRPr lang="en-US" altLang="zh-CN" sz="2000" dirty="0"/>
          </a:p>
          <a:p>
            <a:r>
              <a:rPr lang="zh-CN" altLang="en-US" sz="2000" dirty="0"/>
              <a:t>可以用于路径点访问排序</a:t>
            </a:r>
            <a:endParaRPr lang="en-US" altLang="zh-CN" sz="2000" dirty="0"/>
          </a:p>
          <a:p>
            <a:endParaRPr lang="en-US" altLang="zh-CN" sz="2000" dirty="0"/>
          </a:p>
          <a:p>
            <a:endParaRPr lang="zh-CN" altLang="en-US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62D299B-0379-53F9-980A-C1435AA8FA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206" y="2742863"/>
            <a:ext cx="5702593" cy="306085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EB8C6271-3EAA-85B6-D64D-CE92FABBD820}"/>
              </a:ext>
            </a:extLst>
          </p:cNvPr>
          <p:cNvSpPr txBox="1"/>
          <p:nvPr/>
        </p:nvSpPr>
        <p:spPr>
          <a:xfrm>
            <a:off x="6481799" y="2844463"/>
            <a:ext cx="52530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路径由顺序相连的路径点组成</a:t>
            </a:r>
            <a:endParaRPr lang="en-US" altLang="zh-CN" sz="2000" dirty="0"/>
          </a:p>
          <a:p>
            <a:r>
              <a:rPr lang="zh-CN" altLang="en-US" sz="2000" dirty="0"/>
              <a:t>通过单线拓扑结构的</a:t>
            </a:r>
            <a:r>
              <a:rPr lang="en-US" altLang="zh-CN" sz="2000" dirty="0"/>
              <a:t>SOM</a:t>
            </a:r>
            <a:r>
              <a:rPr lang="zh-CN" altLang="en-US" sz="2000" dirty="0"/>
              <a:t>算法对目标点访问进行排序</a:t>
            </a:r>
            <a:endParaRPr lang="en-US" altLang="zh-CN" sz="2000" dirty="0"/>
          </a:p>
          <a:p>
            <a:r>
              <a:rPr lang="zh-CN" altLang="en-US" sz="2000" dirty="0"/>
              <a:t>通过窗口更新策略满足避障约束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416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e7d7e43f-0473-4401-905d-1f8d8a332db9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1313</Words>
  <Application>Microsoft Office PowerPoint</Application>
  <PresentationFormat>宽屏</PresentationFormat>
  <Paragraphs>145</Paragraphs>
  <Slides>28</Slides>
  <Notes>28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7" baseType="lpstr">
      <vt:lpstr>华文细黑</vt:lpstr>
      <vt:lpstr>思源黑体</vt:lpstr>
      <vt:lpstr>宋体</vt:lpstr>
      <vt:lpstr>微软雅黑</vt:lpstr>
      <vt:lpstr>Arial</vt:lpstr>
      <vt:lpstr>Calibri</vt:lpstr>
      <vt:lpstr>Roboto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张 克明</cp:lastModifiedBy>
  <cp:revision>153</cp:revision>
  <cp:lastPrinted>2022-05-16T02:25:44Z</cp:lastPrinted>
  <dcterms:created xsi:type="dcterms:W3CDTF">2019-03-31T03:10:00Z</dcterms:created>
  <dcterms:modified xsi:type="dcterms:W3CDTF">2022-05-16T02:25:53Z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2052-11.1.0.9175</vt:lpwstr>
  </property>
</Properties>
</file>

<file path=docProps/thumbnail.jpeg>
</file>